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D7C834-1D23-4B07-82AC-2F7DD20F86B8}">
  <a:tblStyle styleId="{34D7C834-1D23-4B07-82AC-2F7DD20F86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3c94f4a4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3c94f4a4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18424977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18424977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3d2837e42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3d2837e42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3d2837e42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3d2837e4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3d2837e42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3d2837e42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3d2837e42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3d2837e42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3d2837e42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3d2837e42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1842497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1842497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3d2837e4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3d2837e4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3c94f4a4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3c94f4a4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41550e5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41550e5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3c94f4a4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3c94f4a4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3c94f4a4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3c94f4a4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3c94f4a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3c94f4a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3c94f4a4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3c94f4a4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www.kaggle.com/learn/intro-to-deep-learning" TargetMode="External"/><Relationship Id="rId9" Type="http://schemas.openxmlformats.org/officeDocument/2006/relationships/hyperlink" Target="https://towardsdatascience.com/why-deep-learning-is-needed-over-traditional-machine-learning-1b6a99177063#:~:text=When%20there%20is%20lack%20of,language%20processing%2C%20and%20speech%20recognition" TargetMode="External"/><Relationship Id="rId5" Type="http://schemas.openxmlformats.org/officeDocument/2006/relationships/hyperlink" Target="https://www.slideshare.net/lablogga/deep-learning-explained" TargetMode="External"/><Relationship Id="rId6" Type="http://schemas.openxmlformats.org/officeDocument/2006/relationships/hyperlink" Target="https://www.youtube.com/watch?v=aircAruvnKk&amp;t=108s" TargetMode="External"/><Relationship Id="rId7" Type="http://schemas.openxmlformats.org/officeDocument/2006/relationships/hyperlink" Target="https://medium.com/@xzz201920/activation-functions-linear-non-linear-in-deep-learning-relu-sigmoid-softmax-swish-leaky-relu-a6333be712ea" TargetMode="External"/><Relationship Id="rId8" Type="http://schemas.openxmlformats.org/officeDocument/2006/relationships/hyperlink" Target="https://medium.com/@jorgesleonel/hyperparameters-in-machine-deep-learning-ca69ad10b98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1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1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366275"/>
            <a:ext cx="8520600" cy="100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>
                <a:solidFill>
                  <a:srgbClr val="FFFFFF"/>
                </a:solidFill>
              </a:rPr>
              <a:t>DEEP LEARNING</a:t>
            </a:r>
            <a:endParaRPr sz="56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4925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Presentation - AE401A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049550" y="4072875"/>
            <a:ext cx="42603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GB" sz="1800">
                <a:solidFill>
                  <a:srgbClr val="FFFFFF"/>
                </a:solidFill>
              </a:rPr>
              <a:t>Aditya Raghuwanshi (170052)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23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Overfitting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918625"/>
            <a:ext cx="4931100" cy="3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Deep Neural Networks performs “too well” on not so complex data which drops performance on test data.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-GB">
                <a:solidFill>
                  <a:srgbClr val="38761D"/>
                </a:solidFill>
              </a:rPr>
              <a:t>Solution: </a:t>
            </a:r>
            <a:r>
              <a:rPr b="1" lang="en-GB">
                <a:solidFill>
                  <a:srgbClr val="38761D"/>
                </a:solidFill>
              </a:rPr>
              <a:t>Regularization</a:t>
            </a:r>
            <a:endParaRPr b="1">
              <a:solidFill>
                <a:srgbClr val="38761D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Weight Decay Method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Dropout Method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Early Stopping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b="1" lang="en-GB">
                <a:solidFill>
                  <a:srgbClr val="0000FF"/>
                </a:solidFill>
              </a:rPr>
              <a:t>Weight Decay Method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b="2813" l="5434" r="3074" t="18803"/>
          <a:stretch/>
        </p:blipFill>
        <p:spPr>
          <a:xfrm>
            <a:off x="5194600" y="120850"/>
            <a:ext cx="3709349" cy="24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796050" y="3360050"/>
            <a:ext cx="33264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Total Loss: L = ( </a:t>
            </a:r>
            <a:r>
              <a:rPr lang="en-GB">
                <a:solidFill>
                  <a:srgbClr val="434343"/>
                </a:solidFill>
              </a:rPr>
              <a:t>∑</a:t>
            </a:r>
            <a:r>
              <a:rPr baseline="-25000" lang="en-GB">
                <a:solidFill>
                  <a:srgbClr val="434343"/>
                </a:solidFill>
              </a:rPr>
              <a:t>i</a:t>
            </a:r>
            <a:r>
              <a:rPr lang="en-GB">
                <a:solidFill>
                  <a:srgbClr val="434343"/>
                </a:solidFill>
              </a:rPr>
              <a:t> L</a:t>
            </a:r>
            <a:r>
              <a:rPr baseline="-25000" lang="en-GB">
                <a:solidFill>
                  <a:srgbClr val="434343"/>
                </a:solidFill>
              </a:rPr>
              <a:t>i</a:t>
            </a:r>
            <a:r>
              <a:rPr baseline="30000" lang="en-GB">
                <a:solidFill>
                  <a:srgbClr val="434343"/>
                </a:solidFill>
              </a:rPr>
              <a:t>2</a:t>
            </a:r>
            <a:r>
              <a:rPr lang="en-GB">
                <a:solidFill>
                  <a:srgbClr val="434343"/>
                </a:solidFill>
              </a:rPr>
              <a:t> + </a:t>
            </a:r>
            <a:r>
              <a:rPr b="1" lang="en-GB">
                <a:solidFill>
                  <a:srgbClr val="0000FF"/>
                </a:solidFill>
              </a:rPr>
              <a:t>λ.∑</a:t>
            </a:r>
            <a:r>
              <a:rPr b="1" baseline="-25000" lang="en-GB">
                <a:solidFill>
                  <a:srgbClr val="0000FF"/>
                </a:solidFill>
              </a:rPr>
              <a:t>i</a:t>
            </a:r>
            <a:r>
              <a:rPr b="1" lang="en-GB">
                <a:solidFill>
                  <a:srgbClr val="0000FF"/>
                </a:solidFill>
              </a:rPr>
              <a:t>||w||</a:t>
            </a:r>
            <a:r>
              <a:rPr b="1" baseline="-25000" lang="en-GB">
                <a:solidFill>
                  <a:srgbClr val="0000FF"/>
                </a:solidFill>
              </a:rPr>
              <a:t>F</a:t>
            </a:r>
            <a:r>
              <a:rPr b="1" baseline="30000" lang="en-GB">
                <a:solidFill>
                  <a:srgbClr val="0000FF"/>
                </a:solidFill>
              </a:rPr>
              <a:t>2</a:t>
            </a:r>
            <a:r>
              <a:rPr baseline="30000" lang="en-GB">
                <a:solidFill>
                  <a:srgbClr val="434343"/>
                </a:solidFill>
              </a:rPr>
              <a:t> </a:t>
            </a:r>
            <a:r>
              <a:rPr lang="en-GB">
                <a:solidFill>
                  <a:srgbClr val="434343"/>
                </a:solidFill>
              </a:rPr>
              <a:t>) / m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It brings activation closer to the origin.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So, as area near origin lies in linear range and model </a:t>
            </a:r>
            <a:r>
              <a:rPr b="1" lang="en-GB">
                <a:solidFill>
                  <a:srgbClr val="0000FF"/>
                </a:solidFill>
              </a:rPr>
              <a:t>CANNOT</a:t>
            </a:r>
            <a:r>
              <a:rPr lang="en-GB">
                <a:solidFill>
                  <a:srgbClr val="434343"/>
                </a:solidFill>
              </a:rPr>
              <a:t> learn complex nonlinear models.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600" y="2534653"/>
            <a:ext cx="3709350" cy="2470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/>
          <p:nvPr/>
        </p:nvSpPr>
        <p:spPr>
          <a:xfrm>
            <a:off x="6874800" y="3098653"/>
            <a:ext cx="698575" cy="1107725"/>
          </a:xfrm>
          <a:custGeom>
            <a:rect b="b" l="l" r="r" t="t"/>
            <a:pathLst>
              <a:path extrusionOk="0" h="44309" w="27943">
                <a:moveTo>
                  <a:pt x="4149" y="21410"/>
                </a:moveTo>
                <a:cubicBezTo>
                  <a:pt x="3328" y="25521"/>
                  <a:pt x="-516" y="29206"/>
                  <a:pt x="172" y="33342"/>
                </a:cubicBezTo>
                <a:cubicBezTo>
                  <a:pt x="970" y="38141"/>
                  <a:pt x="5165" y="45145"/>
                  <a:pt x="9935" y="44190"/>
                </a:cubicBezTo>
                <a:cubicBezTo>
                  <a:pt x="14204" y="43335"/>
                  <a:pt x="16082" y="37970"/>
                  <a:pt x="18613" y="34427"/>
                </a:cubicBezTo>
                <a:cubicBezTo>
                  <a:pt x="24989" y="25502"/>
                  <a:pt x="31567" y="11373"/>
                  <a:pt x="25483" y="2246"/>
                </a:cubicBezTo>
                <a:cubicBezTo>
                  <a:pt x="19668" y="-6477"/>
                  <a:pt x="3065" y="13820"/>
                  <a:pt x="3065" y="2430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sp>
      <p:cxnSp>
        <p:nvCxnSpPr>
          <p:cNvPr id="155" name="Google Shape;155;p22"/>
          <p:cNvCxnSpPr/>
          <p:nvPr/>
        </p:nvCxnSpPr>
        <p:spPr>
          <a:xfrm flipH="1" rot="10800000">
            <a:off x="5152550" y="3688050"/>
            <a:ext cx="1681500" cy="804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2"/>
          <p:cNvSpPr txBox="1"/>
          <p:nvPr/>
        </p:nvSpPr>
        <p:spPr>
          <a:xfrm>
            <a:off x="4483550" y="4097900"/>
            <a:ext cx="8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Linear Range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21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actually is </a:t>
            </a:r>
            <a:r>
              <a:rPr lang="en-GB">
                <a:solidFill>
                  <a:srgbClr val="0000FF"/>
                </a:solidFill>
              </a:rPr>
              <a:t>happening</a:t>
            </a:r>
            <a:r>
              <a:rPr lang="en-GB"/>
              <a:t> inside a NN?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11700" y="853275"/>
            <a:ext cx="8520600" cy="3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During t</a:t>
            </a:r>
            <a:r>
              <a:rPr lang="en-GB" sz="1600"/>
              <a:t>raining, each neuron learns a specific feature.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Neurons in shallow layer learns simple feature (lines or curves) whereas </a:t>
            </a:r>
            <a:r>
              <a:rPr lang="en-GB" sz="1600"/>
              <a:t>in deeper layer learns complex features (facial features like nose).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Each neuron in a single layer learns features of same complexity (nearly).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600"/>
              <a:t>It is necessary to </a:t>
            </a:r>
            <a:r>
              <a:rPr b="1" lang="en-GB" sz="1600">
                <a:solidFill>
                  <a:srgbClr val="0000FF"/>
                </a:solidFill>
              </a:rPr>
              <a:t>randomly initialise</a:t>
            </a:r>
            <a:r>
              <a:rPr lang="en-GB" sz="1600"/>
              <a:t> weights to a non-zero value, otherwise all neurons in one single layer will alway</a:t>
            </a:r>
            <a:r>
              <a:rPr lang="en-GB"/>
              <a:t>s same value (learn same feature).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888" y="3007300"/>
            <a:ext cx="6822224" cy="21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 b="11444" l="0" r="0" t="19029"/>
          <a:stretch/>
        </p:blipFill>
        <p:spPr>
          <a:xfrm>
            <a:off x="311700" y="905515"/>
            <a:ext cx="8520600" cy="333247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21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Visualizing features</a:t>
            </a:r>
            <a:r>
              <a:rPr lang="en-GB"/>
              <a:t> learned at each layer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27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Visualizing</a:t>
            </a:r>
            <a:r>
              <a:rPr lang="en-GB"/>
              <a:t> a</a:t>
            </a:r>
            <a:r>
              <a:rPr lang="en-GB"/>
              <a:t> Working NN!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250" y="883650"/>
            <a:ext cx="6830471" cy="33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435625" y="4228200"/>
            <a:ext cx="8615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each layer neurons are activated when feature they learned is detected in the image.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29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Disadvantages</a:t>
            </a:r>
            <a:r>
              <a:rPr lang="en-GB"/>
              <a:t> of </a:t>
            </a:r>
            <a:r>
              <a:rPr lang="en-GB">
                <a:solidFill>
                  <a:srgbClr val="38761D"/>
                </a:solidFill>
              </a:rPr>
              <a:t>Deep Learning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1004825"/>
            <a:ext cx="8520600" cy="3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-GB" sz="1600">
                <a:solidFill>
                  <a:srgbClr val="FF0000"/>
                </a:solidFill>
              </a:rPr>
              <a:t>Large dataset are required to train a “good” deep neural network.</a:t>
            </a:r>
            <a:endParaRPr sz="1600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-GB" sz="1600">
                <a:solidFill>
                  <a:srgbClr val="FF0000"/>
                </a:solidFill>
              </a:rPr>
              <a:t>Using “Sigmoid” Act. Fun., training slows down at the end.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Char char="○"/>
            </a:pPr>
            <a:r>
              <a:rPr lang="en-GB" sz="1600">
                <a:solidFill>
                  <a:srgbClr val="38761D"/>
                </a:solidFill>
              </a:rPr>
              <a:t>Solution: Use </a:t>
            </a:r>
            <a:r>
              <a:rPr b="1" lang="en-GB" sz="1600">
                <a:solidFill>
                  <a:srgbClr val="38761D"/>
                </a:solidFill>
              </a:rPr>
              <a:t>ReLU</a:t>
            </a:r>
            <a:r>
              <a:rPr lang="en-GB" sz="1600">
                <a:solidFill>
                  <a:srgbClr val="38761D"/>
                </a:solidFill>
              </a:rPr>
              <a:t> act. fun.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-GB" sz="1600">
                <a:solidFill>
                  <a:srgbClr val="FF0000"/>
                </a:solidFill>
              </a:rPr>
              <a:t>A good NN model contain thousands or even millions of parameters.</a:t>
            </a:r>
            <a:endParaRPr sz="1600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-GB" sz="1600">
                <a:solidFill>
                  <a:srgbClr val="FF0000"/>
                </a:solidFill>
              </a:rPr>
              <a:t>Have to write large complex code to get a good model.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Char char="○"/>
            </a:pPr>
            <a:r>
              <a:rPr lang="en-GB" sz="1600">
                <a:solidFill>
                  <a:srgbClr val="38761D"/>
                </a:solidFill>
              </a:rPr>
              <a:t>Solution: Use frameworks like </a:t>
            </a:r>
            <a:r>
              <a:rPr b="1" lang="en-GB" sz="1600">
                <a:solidFill>
                  <a:srgbClr val="38761D"/>
                </a:solidFill>
              </a:rPr>
              <a:t>TensorFlow</a:t>
            </a:r>
            <a:r>
              <a:rPr lang="en-GB" sz="1600">
                <a:solidFill>
                  <a:srgbClr val="38761D"/>
                </a:solidFill>
              </a:rPr>
              <a:t>, </a:t>
            </a:r>
            <a:r>
              <a:rPr b="1" lang="en-GB" sz="1600">
                <a:solidFill>
                  <a:srgbClr val="38761D"/>
                </a:solidFill>
              </a:rPr>
              <a:t>Keras</a:t>
            </a:r>
            <a:r>
              <a:rPr lang="en-GB" sz="1600">
                <a:solidFill>
                  <a:srgbClr val="38761D"/>
                </a:solidFill>
              </a:rPr>
              <a:t>, etc.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-GB" sz="1600">
                <a:solidFill>
                  <a:srgbClr val="FF0000"/>
                </a:solidFill>
              </a:rPr>
              <a:t>Training process requires high computational power and is time taking.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Char char="○"/>
            </a:pPr>
            <a:r>
              <a:rPr lang="en-GB" sz="1600">
                <a:solidFill>
                  <a:srgbClr val="38761D"/>
                </a:solidFill>
              </a:rPr>
              <a:t>Solution: </a:t>
            </a:r>
            <a:r>
              <a:rPr b="1" lang="en-GB" sz="1600">
                <a:solidFill>
                  <a:srgbClr val="38761D"/>
                </a:solidFill>
              </a:rPr>
              <a:t>Transfer Learning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-GB" sz="1600">
                <a:solidFill>
                  <a:srgbClr val="FF0000"/>
                </a:solidFill>
              </a:rPr>
              <a:t>Require to tune lots of hyperparameters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3" name="Google Shape;183;p26"/>
          <p:cNvGraphicFramePr/>
          <p:nvPr/>
        </p:nvGraphicFramePr>
        <p:xfrm>
          <a:off x="952500" y="384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{34D7C834-1D23-4B07-82AC-2F7DD20F86B8}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○"/>
                      </a:pPr>
                      <a:r>
                        <a:rPr lang="en-GB"/>
                        <a:t>Learning Rate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○"/>
                      </a:pPr>
                      <a:r>
                        <a:rPr lang="en-GB"/>
                        <a:t>Number of Layers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○"/>
                      </a:pPr>
                      <a:r>
                        <a:rPr lang="en-GB"/>
                        <a:t>Number of neuron in each layer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○"/>
                      </a:pPr>
                      <a:r>
                        <a:rPr lang="en-GB"/>
                        <a:t>λ</a:t>
                      </a:r>
                      <a:r>
                        <a:rPr lang="en-GB"/>
                        <a:t> (in regularization)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○"/>
                      </a:pPr>
                      <a:r>
                        <a:rPr lang="en-GB"/>
                        <a:t>Number of iterations (epoch)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○"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Batch Size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425" y="19463"/>
            <a:ext cx="1125325" cy="11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5">
            <a:alphaModFix/>
          </a:blip>
          <a:srcRect b="9961" l="10848" r="48025" t="5693"/>
          <a:stretch/>
        </p:blipFill>
        <p:spPr>
          <a:xfrm>
            <a:off x="7760000" y="295775"/>
            <a:ext cx="937224" cy="127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246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818750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4550" lvl="0" marL="302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Kaggle DL course: </a:t>
            </a:r>
            <a:r>
              <a:rPr lang="en-GB" sz="1300" u="sng">
                <a:solidFill>
                  <a:schemeClr val="hlink"/>
                </a:solidFill>
                <a:hlinkClick r:id="rId4"/>
              </a:rPr>
              <a:t>https://www.kaggle.com/learn/intro-to-deep-learning</a:t>
            </a:r>
            <a:endParaRPr sz="1300"/>
          </a:p>
          <a:p>
            <a:pPr indent="-154550" lvl="0" marL="302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DL Explained (Melanie Swan): </a:t>
            </a:r>
            <a:r>
              <a:rPr lang="en-GB" sz="1300" u="sng">
                <a:solidFill>
                  <a:schemeClr val="hlink"/>
                </a:solidFill>
                <a:hlinkClick r:id="rId5"/>
              </a:rPr>
              <a:t>https://www.slideshare.net/lablogga/deep-learning-explained</a:t>
            </a:r>
            <a:endParaRPr sz="1300"/>
          </a:p>
          <a:p>
            <a:pPr indent="-154550" lvl="0" marL="302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CS771A: Intro to Machine Learning </a:t>
            </a:r>
            <a:r>
              <a:rPr lang="en-GB" sz="1300"/>
              <a:t>Slides</a:t>
            </a:r>
            <a:r>
              <a:rPr lang="en-GB" sz="1300"/>
              <a:t>, IIT Kanpur by Prof Purushottam Kar</a:t>
            </a:r>
            <a:endParaRPr sz="1300"/>
          </a:p>
          <a:p>
            <a:pPr indent="-154550" lvl="0" marL="302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Deep Learning Coursera, by Andrew NG: https://www.coursera.org/programs/indian-institute-of-technology-kanpur-on-coursera-4adct?collectionId=&amp;currentTab=MY_COURSES&amp;productId=W62RsyrdEeeFQQqyuQaohA&amp;productType=s12n&amp;showMiniModal=true</a:t>
            </a:r>
            <a:endParaRPr sz="1300"/>
          </a:p>
          <a:p>
            <a:pPr indent="-154550" lvl="0" marL="302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3Blue1Brown: </a:t>
            </a:r>
            <a:r>
              <a:rPr lang="en-GB" sz="1300" u="sng">
                <a:solidFill>
                  <a:schemeClr val="hlink"/>
                </a:solidFill>
                <a:hlinkClick r:id="rId6"/>
              </a:rPr>
              <a:t>https://www.youtube.com/watch?v=aircAruvnKk&amp;t=108s</a:t>
            </a:r>
            <a:endParaRPr sz="1300"/>
          </a:p>
          <a:p>
            <a:pPr indent="-154550" lvl="0" marL="302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u="sng">
                <a:solidFill>
                  <a:schemeClr val="hlink"/>
                </a:solidFill>
                <a:hlinkClick r:id="rId7"/>
              </a:rPr>
              <a:t>https://medium.com/@xzz201920/activation-functions-linear-non-linear-in-deep-learning-relu-sigmoid-softmax-swish-leaky-relu-a6333be712ea</a:t>
            </a:r>
            <a:endParaRPr sz="1300"/>
          </a:p>
          <a:p>
            <a:pPr indent="-154550" lvl="0" marL="302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u="sng">
                <a:solidFill>
                  <a:schemeClr val="hlink"/>
                </a:solidFill>
                <a:hlinkClick r:id="rId8"/>
              </a:rPr>
              <a:t>https://medium.com/@jorgesleonel/hyperparameters-in-machine-deep-learning-ca69ad10b981</a:t>
            </a:r>
            <a:endParaRPr sz="1300"/>
          </a:p>
          <a:p>
            <a:pPr indent="-154550" lvl="0" marL="302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u="sng">
                <a:solidFill>
                  <a:schemeClr val="hlink"/>
                </a:solidFill>
                <a:hlinkClick r:id="rId9"/>
              </a:rPr>
              <a:t>https://towardsdatascience.com/why-deep-learning-is-needed-over-traditional-machine-learning-1b6a99177063#:~:text=When%20there%20is%20lack%20of,language%20processing%2C%20and%20speech%20recognition</a:t>
            </a:r>
            <a:r>
              <a:rPr lang="en-GB" sz="1300"/>
              <a:t>.</a:t>
            </a:r>
            <a:endParaRPr sz="1300"/>
          </a:p>
          <a:p>
            <a:pPr indent="-154550" lvl="0" marL="302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u="sng">
                <a:solidFill>
                  <a:schemeClr val="hlink"/>
                </a:solidFill>
                <a:hlinkClick r:id="rId10"/>
              </a:rPr>
              <a:t>https://towardsdatascience.com/a-comprehensive-guide-to-convolutional-neural-networks-the-eli5-way-3bd2b1164a53</a:t>
            </a:r>
            <a:endParaRPr sz="1300"/>
          </a:p>
          <a:p>
            <a:pPr indent="-154550" lvl="0" marL="302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https://www.cleanpng.com/png-rubbish-bins-waste-paper-baskets-hazardous-waste-w-4062584/</a:t>
            </a:r>
            <a:endParaRPr sz="1300"/>
          </a:p>
          <a:p>
            <a:pPr indent="-154550" lvl="0" marL="302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Google Images</a:t>
            </a:r>
            <a:endParaRPr sz="1300"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79700" y="195327"/>
            <a:ext cx="923472" cy="6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311700" y="2656325"/>
            <a:ext cx="8520600" cy="19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FF"/>
                </a:solidFill>
              </a:rPr>
              <a:t>Some food for thoughts:</a:t>
            </a:r>
            <a:endParaRPr b="1" sz="1600">
              <a:solidFill>
                <a:srgbClr val="0000FF"/>
              </a:solidFill>
            </a:endParaRPr>
          </a:p>
          <a:p>
            <a:pPr indent="-173600" lvl="0" marL="302399" rtl="0" algn="ctr"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b="1" lang="en-GB" sz="1600">
                <a:solidFill>
                  <a:srgbClr val="0000FF"/>
                </a:solidFill>
              </a:rPr>
              <a:t>Combination of traditional machine learning techniques with DL!</a:t>
            </a:r>
            <a:endParaRPr b="1" sz="1600">
              <a:solidFill>
                <a:srgbClr val="0000FF"/>
              </a:solidFill>
            </a:endParaRPr>
          </a:p>
          <a:p>
            <a:pPr indent="-173600" lvl="0" marL="302399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b="1" lang="en-GB" sz="1600">
                <a:solidFill>
                  <a:srgbClr val="0000FF"/>
                </a:solidFill>
              </a:rPr>
              <a:t>T</a:t>
            </a:r>
            <a:r>
              <a:rPr b="1" lang="en-GB" sz="1600">
                <a:solidFill>
                  <a:srgbClr val="0000FF"/>
                </a:solidFill>
              </a:rPr>
              <a:t>o decrease training time, can we use some</a:t>
            </a:r>
            <a:r>
              <a:rPr b="1" lang="en-GB" sz="1600">
                <a:solidFill>
                  <a:srgbClr val="0000FF"/>
                </a:solidFill>
              </a:rPr>
              <a:t> pre-computational methods?</a:t>
            </a:r>
            <a:endParaRPr b="1" sz="1600">
              <a:solidFill>
                <a:srgbClr val="0000FF"/>
              </a:solidFill>
            </a:endParaRPr>
          </a:p>
          <a:p>
            <a:pPr indent="-173600" lvl="0" marL="302399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●"/>
            </a:pPr>
            <a:r>
              <a:rPr b="1" lang="en-GB" sz="1600">
                <a:solidFill>
                  <a:srgbClr val="0000FF"/>
                </a:solidFill>
              </a:rPr>
              <a:t>What NN architecture to use for text and image data?</a:t>
            </a:r>
            <a:endParaRPr b="1" sz="1600">
              <a:solidFill>
                <a:srgbClr val="0000FF"/>
              </a:solidFill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450" y="121425"/>
            <a:ext cx="4489100" cy="18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3810300" y="1828100"/>
            <a:ext cx="16317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rgbClr val="FF9900"/>
                </a:highlight>
              </a:rPr>
              <a:t>Questions???</a:t>
            </a:r>
            <a:endParaRPr b="1" sz="1500">
              <a:highlight>
                <a:srgbClr val="FF9900"/>
              </a:highlight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736200" y="2656325"/>
            <a:ext cx="7779900" cy="1641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918625"/>
            <a:ext cx="4980900" cy="3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3600" lvl="0" marL="302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Deep Learning uses a “Neural Networks” architecture to build models.</a:t>
            </a:r>
            <a:endParaRPr sz="700"/>
          </a:p>
          <a:p>
            <a:pPr indent="-173600" lvl="0" marL="302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NN architecture is designed to work the same way a </a:t>
            </a:r>
            <a:r>
              <a:rPr b="1" lang="en-GB" sz="1600">
                <a:solidFill>
                  <a:srgbClr val="0000FF"/>
                </a:solidFill>
              </a:rPr>
              <a:t>human brain</a:t>
            </a:r>
            <a:r>
              <a:rPr lang="en-GB" sz="1600"/>
              <a:t> does.</a:t>
            </a:r>
            <a:endParaRPr sz="1600"/>
          </a:p>
          <a:p>
            <a:pPr indent="-173600" lvl="0" marL="302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Deep Learning, unlike other machine learning techniques, performs </a:t>
            </a:r>
            <a:r>
              <a:rPr b="1" lang="en-GB" sz="1600">
                <a:solidFill>
                  <a:srgbClr val="0000FF"/>
                </a:solidFill>
              </a:rPr>
              <a:t>feature engineering</a:t>
            </a:r>
            <a:r>
              <a:rPr lang="en-GB" sz="1600">
                <a:solidFill>
                  <a:srgbClr val="434343"/>
                </a:solidFill>
              </a:rPr>
              <a:t>.</a:t>
            </a:r>
            <a:endParaRPr sz="1600">
              <a:solidFill>
                <a:srgbClr val="434343"/>
              </a:solidFill>
            </a:endParaRPr>
          </a:p>
          <a:p>
            <a:pPr indent="-173600" lvl="0" marL="302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Deep Learning suits our ideal machine learning model imagination, “</a:t>
            </a:r>
            <a:r>
              <a:rPr b="1" lang="en-GB" sz="1600">
                <a:solidFill>
                  <a:srgbClr val="0000FF"/>
                </a:solidFill>
              </a:rPr>
              <a:t>dump the data into the model and get prediction</a:t>
            </a:r>
            <a:r>
              <a:rPr lang="en-GB" sz="1600">
                <a:solidFill>
                  <a:srgbClr val="434343"/>
                </a:solidFill>
              </a:rPr>
              <a:t>”.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3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>
            <a:off x="5429425" y="0"/>
            <a:ext cx="3714575" cy="307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2525" y="-47312"/>
            <a:ext cx="1135025" cy="11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9000" y="3369504"/>
            <a:ext cx="1250342" cy="125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949795" y="3319278"/>
            <a:ext cx="1350767" cy="135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8525" y="3176900"/>
            <a:ext cx="1442925" cy="144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>
            <a:stCxn id="65" idx="3"/>
          </p:cNvCxnSpPr>
          <p:nvPr/>
        </p:nvCxnSpPr>
        <p:spPr>
          <a:xfrm flipH="1" rot="10800000">
            <a:off x="2959342" y="3989564"/>
            <a:ext cx="8514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4"/>
          <p:cNvCxnSpPr/>
          <p:nvPr/>
        </p:nvCxnSpPr>
        <p:spPr>
          <a:xfrm flipH="1" rot="10800000">
            <a:off x="5376739" y="3992102"/>
            <a:ext cx="851400" cy="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Google Shape;70;p14"/>
          <p:cNvSpPr txBox="1"/>
          <p:nvPr/>
        </p:nvSpPr>
        <p:spPr>
          <a:xfrm>
            <a:off x="1519375" y="4633400"/>
            <a:ext cx="17013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Dump Input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656700" y="4633400"/>
            <a:ext cx="18306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Neural Network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923325" y="4655900"/>
            <a:ext cx="1751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Predictions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8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15672" l="13905" r="9011" t="15679"/>
          <a:stretch/>
        </p:blipFill>
        <p:spPr>
          <a:xfrm>
            <a:off x="5094503" y="166476"/>
            <a:ext cx="4049498" cy="26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5">
            <a:alphaModFix/>
          </a:blip>
          <a:srcRect b="37522" l="11971" r="10891" t="32302"/>
          <a:stretch/>
        </p:blipFill>
        <p:spPr>
          <a:xfrm>
            <a:off x="0" y="4135238"/>
            <a:ext cx="3391200" cy="7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89550" y="858550"/>
            <a:ext cx="4980900" cy="19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9000" lvl="0" marL="302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-GB">
                <a:solidFill>
                  <a:srgbClr val="434343"/>
                </a:solidFill>
              </a:rPr>
              <a:t>DL outperform other techniques if the data size is large compared to other algos.</a:t>
            </a:r>
            <a:endParaRPr sz="2000">
              <a:solidFill>
                <a:srgbClr val="434343"/>
              </a:solidFill>
            </a:endParaRPr>
          </a:p>
          <a:p>
            <a:pPr indent="-199000" lvl="0" marL="302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-GB">
                <a:solidFill>
                  <a:srgbClr val="434343"/>
                </a:solidFill>
              </a:rPr>
              <a:t>Deep Learning is fueled by “</a:t>
            </a:r>
            <a:r>
              <a:rPr b="1" lang="en-GB">
                <a:solidFill>
                  <a:srgbClr val="0000FF"/>
                </a:solidFill>
              </a:rPr>
              <a:t>Big Data Era</a:t>
            </a:r>
            <a:r>
              <a:rPr lang="en-GB">
                <a:solidFill>
                  <a:srgbClr val="434343"/>
                </a:solidFill>
              </a:rPr>
              <a:t>” and advancements in computational power.</a:t>
            </a:r>
            <a:endParaRPr>
              <a:solidFill>
                <a:srgbClr val="434343"/>
              </a:solidFill>
            </a:endParaRPr>
          </a:p>
          <a:p>
            <a:pPr indent="-186300" lvl="0" marL="302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It is used by world’s largest companies.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5200" y="3619862"/>
            <a:ext cx="1389775" cy="1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7">
            <a:alphaModFix/>
          </a:blip>
          <a:srcRect b="36571" l="8329" r="9284" t="34239"/>
          <a:stretch/>
        </p:blipFill>
        <p:spPr>
          <a:xfrm>
            <a:off x="4928975" y="4317938"/>
            <a:ext cx="1741025" cy="6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8">
            <a:alphaModFix/>
          </a:blip>
          <a:srcRect b="15388" l="15651" r="18584" t="15883"/>
          <a:stretch/>
        </p:blipFill>
        <p:spPr>
          <a:xfrm>
            <a:off x="6847447" y="3765075"/>
            <a:ext cx="1051914" cy="10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9">
            <a:alphaModFix/>
          </a:blip>
          <a:srcRect b="24294" l="27042" r="28500" t="17998"/>
          <a:stretch/>
        </p:blipFill>
        <p:spPr>
          <a:xfrm>
            <a:off x="8076800" y="3623838"/>
            <a:ext cx="846875" cy="10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550" y="2954945"/>
            <a:ext cx="1482375" cy="9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11">
            <a:alphaModFix/>
          </a:blip>
          <a:srcRect b="24346" l="9527" r="8127" t="22413"/>
          <a:stretch/>
        </p:blipFill>
        <p:spPr>
          <a:xfrm>
            <a:off x="1880250" y="3119175"/>
            <a:ext cx="25173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69299" y="3057330"/>
            <a:ext cx="1741025" cy="69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13">
            <a:alphaModFix/>
          </a:blip>
          <a:srcRect b="40888" l="10810" r="10739" t="41150"/>
          <a:stretch/>
        </p:blipFill>
        <p:spPr>
          <a:xfrm>
            <a:off x="7063757" y="3119176"/>
            <a:ext cx="1859918" cy="4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14">
            <a:alphaModFix/>
          </a:blip>
          <a:srcRect b="5927" l="26293" r="27053" t="12532"/>
          <a:stretch/>
        </p:blipFill>
        <p:spPr>
          <a:xfrm>
            <a:off x="2120850" y="51075"/>
            <a:ext cx="918300" cy="90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23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 Single </a:t>
            </a:r>
            <a:r>
              <a:rPr lang="en-GB">
                <a:solidFill>
                  <a:srgbClr val="0000FF"/>
                </a:solidFill>
              </a:rPr>
              <a:t>Neuron</a:t>
            </a:r>
            <a:r>
              <a:rPr lang="en-GB"/>
              <a:t> (Node)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26043" r="30506" t="0"/>
          <a:stretch/>
        </p:blipFill>
        <p:spPr>
          <a:xfrm rot="-5400000">
            <a:off x="6583038" y="2157463"/>
            <a:ext cx="1028525" cy="3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 b="1821" l="2414" r="1781" t="7532"/>
          <a:stretch/>
        </p:blipFill>
        <p:spPr>
          <a:xfrm>
            <a:off x="5161500" y="872562"/>
            <a:ext cx="3584525" cy="22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11700" y="886950"/>
            <a:ext cx="4849800" cy="3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6300" lvl="0" marL="302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 is the fundamental unit of neural network</a:t>
            </a:r>
            <a:endParaRPr/>
          </a:p>
          <a:p>
            <a:pPr indent="-186300" lvl="0" marL="302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 performs a simple </a:t>
            </a:r>
            <a:r>
              <a:rPr b="1" lang="en-GB">
                <a:solidFill>
                  <a:srgbClr val="0000FF"/>
                </a:solidFill>
              </a:rPr>
              <a:t>linear regression</a:t>
            </a:r>
            <a:r>
              <a:rPr lang="en-GB"/>
              <a:t>, more </a:t>
            </a:r>
            <a:r>
              <a:rPr lang="en-GB"/>
              <a:t>specifically</a:t>
            </a:r>
            <a:r>
              <a:rPr lang="en-GB"/>
              <a:t> does 2 operations:</a:t>
            </a:r>
            <a:endParaRPr/>
          </a:p>
          <a:p>
            <a:pPr indent="-160900" lvl="1" marL="7595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Performs weighted sum of input and a bias term</a:t>
            </a:r>
            <a:endParaRPr/>
          </a:p>
          <a:p>
            <a:pPr indent="-160900" lvl="1" marL="7595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Maps calculated sum to an activation function</a:t>
            </a:r>
            <a:endParaRPr/>
          </a:p>
          <a:p>
            <a:pPr indent="-186300" lvl="0" marL="302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neuron gets </a:t>
            </a:r>
            <a:r>
              <a:rPr b="1" lang="en-GB">
                <a:solidFill>
                  <a:srgbClr val="0000FF"/>
                </a:solidFill>
              </a:rPr>
              <a:t>activated</a:t>
            </a:r>
            <a:r>
              <a:rPr lang="en-GB"/>
              <a:t> (or fire) by some feature(s) in the input data.</a:t>
            </a:r>
            <a:endParaRPr/>
          </a:p>
          <a:p>
            <a:pPr indent="-186300" lvl="0" marL="302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Takes output of previous layers as input, its output is used as input for next layer.</a:t>
            </a:r>
            <a:endParaRPr/>
          </a:p>
          <a:p>
            <a:pPr indent="-186300" lvl="0" marL="302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 weights and bias terms are the </a:t>
            </a:r>
            <a:r>
              <a:rPr b="1" lang="en-GB">
                <a:solidFill>
                  <a:srgbClr val="0000FF"/>
                </a:solidFill>
              </a:rPr>
              <a:t>parameters</a:t>
            </a:r>
            <a:r>
              <a:rPr lang="en-GB"/>
              <a:t> to be learned by the model.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9050" y="127250"/>
            <a:ext cx="785900" cy="7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23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Activation Functions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886950"/>
            <a:ext cx="8520600" cy="4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Theoretically, output of a neuron can varies from -∞ to +∞.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Act. Fun. maps input to a </a:t>
            </a:r>
            <a:r>
              <a:rPr b="1" lang="en-GB" sz="1600">
                <a:solidFill>
                  <a:srgbClr val="0000FF"/>
                </a:solidFill>
              </a:rPr>
              <a:t>desired range</a:t>
            </a:r>
            <a:r>
              <a:rPr lang="en-GB" sz="1600"/>
              <a:t> that avoids </a:t>
            </a:r>
            <a:r>
              <a:rPr b="1" lang="en-GB" sz="1600">
                <a:solidFill>
                  <a:srgbClr val="0000FF"/>
                </a:solidFill>
              </a:rPr>
              <a:t>overflow</a:t>
            </a:r>
            <a:r>
              <a:rPr lang="en-GB" sz="1600"/>
              <a:t> and also outputs values which are more useful.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>
                <a:solidFill>
                  <a:srgbClr val="0000FF"/>
                </a:solidFill>
              </a:rPr>
              <a:t>Nonlinear function</a:t>
            </a:r>
            <a:r>
              <a:rPr lang="en-GB" sz="1600"/>
              <a:t> are, usually, used to learn complex models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It can also learn probabilities of a class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They allow </a:t>
            </a:r>
            <a:r>
              <a:rPr b="1" lang="en-GB">
                <a:solidFill>
                  <a:srgbClr val="0000FF"/>
                </a:solidFill>
              </a:rPr>
              <a:t>back propagation</a:t>
            </a:r>
            <a:endParaRPr b="1">
              <a:solidFill>
                <a:srgbClr val="0000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Linear act. fun. are not useful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Most widely used activation functions are: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Sigmoid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Tanh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ReLu (Rectified Linear Unit)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Leaky ReLu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125" y="2293075"/>
            <a:ext cx="4049349" cy="27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14375" l="19634" r="20720" t="7663"/>
          <a:stretch/>
        </p:blipFill>
        <p:spPr>
          <a:xfrm>
            <a:off x="3800425" y="115646"/>
            <a:ext cx="871050" cy="80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23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Building</a:t>
            </a:r>
            <a:r>
              <a:rPr lang="en-GB"/>
              <a:t> A Neural Networks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316375" y="913000"/>
            <a:ext cx="5478900" cy="3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Image shows a simple neural network built with: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/>
              <a:t>Input Layer, having 3 nodes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/>
              <a:t>A Hidden Layer, having 2 nodes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/>
              <a:t>Output Layer with single node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1650" y="1197150"/>
            <a:ext cx="2626443" cy="38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732200" y="1972500"/>
            <a:ext cx="4013400" cy="24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For layer 1, inputs = [x</a:t>
            </a:r>
            <a:r>
              <a:rPr baseline="-25000" lang="en-GB" sz="1600"/>
              <a:t>1</a:t>
            </a:r>
            <a:r>
              <a:rPr lang="en-GB" sz="1600"/>
              <a:t>, x</a:t>
            </a:r>
            <a:r>
              <a:rPr baseline="-25000" lang="en-GB" sz="1600"/>
              <a:t>2</a:t>
            </a:r>
            <a:r>
              <a:rPr lang="en-GB" sz="1600"/>
              <a:t> ,x</a:t>
            </a:r>
            <a:r>
              <a:rPr baseline="-25000" lang="en-GB" sz="1600"/>
              <a:t>3</a:t>
            </a:r>
            <a:r>
              <a:rPr lang="en-GB" sz="1600"/>
              <a:t>]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baseline="-25000" lang="en-GB"/>
              <a:t>1</a:t>
            </a:r>
            <a:r>
              <a:rPr lang="en-GB"/>
              <a:t> = w</a:t>
            </a:r>
            <a:r>
              <a:rPr baseline="-25000" lang="en-GB"/>
              <a:t>11</a:t>
            </a:r>
            <a:r>
              <a:rPr lang="en-GB"/>
              <a:t>x</a:t>
            </a:r>
            <a:r>
              <a:rPr baseline="-25000" lang="en-GB"/>
              <a:t>1</a:t>
            </a:r>
            <a:r>
              <a:rPr lang="en-GB"/>
              <a:t>+w</a:t>
            </a:r>
            <a:r>
              <a:rPr baseline="-25000" lang="en-GB"/>
              <a:t>12</a:t>
            </a:r>
            <a:r>
              <a:rPr lang="en-GB"/>
              <a:t>x</a:t>
            </a:r>
            <a:r>
              <a:rPr baseline="-25000" lang="en-GB"/>
              <a:t>2</a:t>
            </a:r>
            <a:r>
              <a:rPr lang="en-GB"/>
              <a:t>+w</a:t>
            </a:r>
            <a:r>
              <a:rPr baseline="-25000" lang="en-GB"/>
              <a:t>13</a:t>
            </a:r>
            <a:r>
              <a:rPr lang="en-GB"/>
              <a:t>x</a:t>
            </a:r>
            <a:r>
              <a:rPr baseline="-25000" lang="en-GB"/>
              <a:t>3</a:t>
            </a:r>
            <a:endParaRPr baseline="-25000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 = w</a:t>
            </a:r>
            <a:r>
              <a:rPr baseline="-25000" lang="en-GB">
                <a:solidFill>
                  <a:schemeClr val="dk1"/>
                </a:solidFill>
              </a:rPr>
              <a:t>21</a:t>
            </a:r>
            <a:r>
              <a:rPr lang="en-GB">
                <a:solidFill>
                  <a:schemeClr val="dk1"/>
                </a:solidFill>
              </a:rPr>
              <a:t>x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r>
              <a:rPr lang="en-GB">
                <a:solidFill>
                  <a:schemeClr val="dk1"/>
                </a:solidFill>
              </a:rPr>
              <a:t>+w</a:t>
            </a:r>
            <a:r>
              <a:rPr baseline="-25000" lang="en-GB">
                <a:solidFill>
                  <a:schemeClr val="dk1"/>
                </a:solidFill>
              </a:rPr>
              <a:t>22</a:t>
            </a:r>
            <a:r>
              <a:rPr lang="en-GB">
                <a:solidFill>
                  <a:schemeClr val="dk1"/>
                </a:solidFill>
              </a:rPr>
              <a:t>x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+w</a:t>
            </a:r>
            <a:r>
              <a:rPr baseline="-25000" lang="en-GB">
                <a:solidFill>
                  <a:schemeClr val="dk1"/>
                </a:solidFill>
              </a:rPr>
              <a:t>23</a:t>
            </a:r>
            <a:r>
              <a:rPr lang="en-GB">
                <a:solidFill>
                  <a:schemeClr val="dk1"/>
                </a:solidFill>
              </a:rPr>
              <a:t>x</a:t>
            </a:r>
            <a:r>
              <a:rPr baseline="-25000" lang="en-GB">
                <a:solidFill>
                  <a:schemeClr val="dk1"/>
                </a:solidFill>
              </a:rPr>
              <a:t>3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r>
              <a:rPr lang="en-GB">
                <a:solidFill>
                  <a:schemeClr val="dk1"/>
                </a:solidFill>
              </a:rPr>
              <a:t>=f(a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r>
              <a:rPr lang="en-GB">
                <a:solidFill>
                  <a:schemeClr val="dk1"/>
                </a:solidFill>
              </a:rPr>
              <a:t>) and h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=f(a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Outputs = [h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r>
              <a:rPr lang="en-GB">
                <a:solidFill>
                  <a:schemeClr val="dk1"/>
                </a:solidFill>
              </a:rPr>
              <a:t>, h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For output layer, inputs = [h</a:t>
            </a:r>
            <a:r>
              <a:rPr baseline="-25000" lang="en-GB" sz="1600">
                <a:solidFill>
                  <a:schemeClr val="dk1"/>
                </a:solidFill>
              </a:rPr>
              <a:t>1</a:t>
            </a:r>
            <a:r>
              <a:rPr lang="en-GB" sz="1600">
                <a:solidFill>
                  <a:schemeClr val="dk1"/>
                </a:solidFill>
              </a:rPr>
              <a:t>, h</a:t>
            </a:r>
            <a:r>
              <a:rPr baseline="-25000" lang="en-GB" sz="1600">
                <a:solidFill>
                  <a:schemeClr val="dk1"/>
                </a:solidFill>
              </a:rPr>
              <a:t>2</a:t>
            </a:r>
            <a:r>
              <a:rPr lang="en-GB" sz="1600">
                <a:solidFill>
                  <a:schemeClr val="dk1"/>
                </a:solidFill>
              </a:rPr>
              <a:t>]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 = v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r>
              <a:rPr lang="en-GB">
                <a:solidFill>
                  <a:schemeClr val="dk1"/>
                </a:solidFill>
              </a:rPr>
              <a:t>h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r>
              <a:rPr lang="en-GB">
                <a:solidFill>
                  <a:schemeClr val="dk1"/>
                </a:solidFill>
              </a:rPr>
              <a:t>+v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h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Output = g(b)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“f” and “g” are activation functions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11700" y="4422300"/>
            <a:ext cx="46926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is known as </a:t>
            </a:r>
            <a:r>
              <a:rPr b="1" lang="en-GB" sz="1600">
                <a:solidFill>
                  <a:srgbClr val="0000FF"/>
                </a:solidFill>
              </a:rPr>
              <a:t>Forward Propagation</a:t>
            </a:r>
            <a:endParaRPr b="1" sz="1600">
              <a:solidFill>
                <a:srgbClr val="0000FF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325" y="42651"/>
            <a:ext cx="899950" cy="89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68450" y="4252787"/>
            <a:ext cx="818125" cy="8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23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A “</a:t>
            </a:r>
            <a:r>
              <a:rPr b="1" lang="en-GB">
                <a:solidFill>
                  <a:srgbClr val="0000FF"/>
                </a:solidFill>
              </a:rPr>
              <a:t>Deep</a:t>
            </a:r>
            <a:r>
              <a:rPr lang="en-GB"/>
              <a:t>” Neural Networks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316375" y="913000"/>
            <a:ext cx="58215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Many n</a:t>
            </a:r>
            <a:r>
              <a:rPr lang="en-GB" sz="1800">
                <a:solidFill>
                  <a:schemeClr val="dk2"/>
                </a:solidFill>
              </a:rPr>
              <a:t>eurons are stacked to form a layer and many layers are stacked to form NN.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Number of neurons in each layer and number of layers (depth) can vary and are </a:t>
            </a:r>
            <a:r>
              <a:rPr b="1" lang="en-GB" sz="1800">
                <a:solidFill>
                  <a:srgbClr val="0000FF"/>
                </a:solidFill>
              </a:rPr>
              <a:t>hyperparameter</a:t>
            </a:r>
            <a:r>
              <a:rPr lang="en-GB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“Deep” in deep learning actually refers to large “depth” of neural architecture.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275" y="3032749"/>
            <a:ext cx="7647450" cy="20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4388" y="894425"/>
            <a:ext cx="3239601" cy="20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23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Training</a:t>
            </a:r>
            <a:r>
              <a:rPr lang="en-GB"/>
              <a:t> of a Deep NN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11700" y="918625"/>
            <a:ext cx="8520600" cy="3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b="1" lang="en-GB" sz="1800">
                <a:solidFill>
                  <a:srgbClr val="0000FF"/>
                </a:solidFill>
              </a:rPr>
              <a:t>Stochastic Gradient Descent</a:t>
            </a:r>
            <a:r>
              <a:rPr lang="en-GB" sz="1800">
                <a:solidFill>
                  <a:srgbClr val="434343"/>
                </a:solidFill>
              </a:rPr>
              <a:t> is an optimizing algorithm that adjusts the weights to minimize the loss. It is iterative algorithms which performs steps.</a:t>
            </a:r>
            <a:endParaRPr sz="18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Make predictions on some data (batch)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Compute Loss on the predictions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GB">
                <a:solidFill>
                  <a:srgbClr val="434343"/>
                </a:solidFill>
              </a:rPr>
              <a:t>Update parameters to minimise the loss</a:t>
            </a:r>
            <a:endParaRPr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GB" sz="1800">
                <a:solidFill>
                  <a:srgbClr val="0000FF"/>
                </a:solidFill>
              </a:rPr>
              <a:t>Iterate</a:t>
            </a:r>
            <a:r>
              <a:rPr lang="en-GB" sz="1800">
                <a:solidFill>
                  <a:srgbClr val="434343"/>
                </a:solidFill>
              </a:rPr>
              <a:t> on these step until loss is below</a:t>
            </a:r>
            <a:endParaRPr sz="18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certain threshold value.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0" l="0" r="0" t="10674"/>
          <a:stretch/>
        </p:blipFill>
        <p:spPr>
          <a:xfrm>
            <a:off x="4827575" y="2626475"/>
            <a:ext cx="4316426" cy="2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311700" y="2982950"/>
            <a:ext cx="4854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GB" sz="1800">
                <a:solidFill>
                  <a:schemeClr val="dk2"/>
                </a:solidFill>
              </a:rPr>
              <a:t>Predictions are made using </a:t>
            </a:r>
            <a:r>
              <a:rPr b="1" lang="en-GB" sz="1800">
                <a:solidFill>
                  <a:srgbClr val="0000FF"/>
                </a:solidFill>
              </a:rPr>
              <a:t>Forward Propagation</a:t>
            </a:r>
            <a:r>
              <a:rPr lang="en-GB" sz="1800">
                <a:solidFill>
                  <a:schemeClr val="dk2"/>
                </a:solidFill>
              </a:rPr>
              <a:t>, where we sweeps all layer starting from input layer to output layer, calculating outputs of all neurons.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23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FF"/>
                </a:solidFill>
              </a:rPr>
              <a:t>Back Propagation </a:t>
            </a:r>
            <a:r>
              <a:rPr lang="en-GB">
                <a:solidFill>
                  <a:srgbClr val="000000"/>
                </a:solidFill>
              </a:rPr>
              <a:t>in NN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525" y="1698275"/>
            <a:ext cx="4070151" cy="299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051988"/>
            <a:ext cx="4877100" cy="4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Loss are computed using a function called </a:t>
            </a:r>
            <a:r>
              <a:rPr b="1" lang="en-GB">
                <a:solidFill>
                  <a:srgbClr val="0000FF"/>
                </a:solidFill>
              </a:rPr>
              <a:t>Loss Function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 </a:t>
            </a:r>
            <a:r>
              <a:rPr lang="en-GB"/>
              <a:t>Back Prop, m</a:t>
            </a:r>
            <a:r>
              <a:rPr lang="en-GB"/>
              <a:t>odel sweeps layers in reverse order and find partial derivative of loss function wrt. parameters and update them to minimise the loss function.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>
                <a:solidFill>
                  <a:srgbClr val="434343"/>
                </a:solidFill>
              </a:rPr>
              <a:t>This is step is </a:t>
            </a:r>
            <a:r>
              <a:rPr b="1" lang="en-GB">
                <a:solidFill>
                  <a:srgbClr val="0000FF"/>
                </a:solidFill>
              </a:rPr>
              <a:t>heart of Deep Learning</a:t>
            </a:r>
            <a:r>
              <a:rPr lang="en-GB">
                <a:solidFill>
                  <a:srgbClr val="434343"/>
                </a:solidFill>
              </a:rPr>
              <a:t> as “</a:t>
            </a:r>
            <a:r>
              <a:rPr b="1" lang="en-GB">
                <a:solidFill>
                  <a:srgbClr val="0000FF"/>
                </a:solidFill>
              </a:rPr>
              <a:t>learning</a:t>
            </a:r>
            <a:r>
              <a:rPr lang="en-GB">
                <a:solidFill>
                  <a:srgbClr val="434343"/>
                </a:solidFill>
              </a:rPr>
              <a:t>” happens here.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b="1" lang="en-GB">
                <a:solidFill>
                  <a:srgbClr val="0000FF"/>
                </a:solidFill>
              </a:rPr>
              <a:t>Learning Rate</a:t>
            </a:r>
            <a:r>
              <a:rPr lang="en-GB">
                <a:solidFill>
                  <a:srgbClr val="434343"/>
                </a:solidFill>
              </a:rPr>
              <a:t> and </a:t>
            </a:r>
            <a:r>
              <a:rPr b="1" lang="en-GB">
                <a:solidFill>
                  <a:srgbClr val="0000FF"/>
                </a:solidFill>
              </a:rPr>
              <a:t>Batch Size</a:t>
            </a:r>
            <a:r>
              <a:rPr lang="en-GB">
                <a:solidFill>
                  <a:srgbClr val="434343"/>
                </a:solidFill>
              </a:rPr>
              <a:t> are hyperparameters needed to be tuned using validation data.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5">
            <a:alphaModFix/>
          </a:blip>
          <a:srcRect b="73024" l="0" r="0" t="3158"/>
          <a:stretch/>
        </p:blipFill>
        <p:spPr>
          <a:xfrm>
            <a:off x="4487975" y="435925"/>
            <a:ext cx="4656025" cy="6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6">
            <a:alphaModFix/>
          </a:blip>
          <a:srcRect b="20739" l="4770" r="0" t="65604"/>
          <a:stretch/>
        </p:blipFill>
        <p:spPr>
          <a:xfrm>
            <a:off x="4710000" y="1113875"/>
            <a:ext cx="4434001" cy="38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1"/>
          <p:cNvCxnSpPr/>
          <p:nvPr/>
        </p:nvCxnSpPr>
        <p:spPr>
          <a:xfrm>
            <a:off x="3233350" y="1571900"/>
            <a:ext cx="2079300" cy="189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1"/>
          <p:cNvCxnSpPr/>
          <p:nvPr/>
        </p:nvCxnSpPr>
        <p:spPr>
          <a:xfrm rot="10800000">
            <a:off x="5312650" y="1502575"/>
            <a:ext cx="0" cy="258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